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p:spTree>
      <p:nvGrpSpPr>
        <p:cNvPr id="1" name=""/>
        <p:cNvGrpSpPr/>
        <p:nvPr/>
      </p:nvGrpSpPr>
      <p:grpSpPr>
        <a:xfrm>
          <a:off x="0" y="0"/>
          <a:ext cx="0" cy="0"/>
          <a:chOff x="0" y="0"/>
          <a:chExt cx="0" cy="0"/>
        </a:xfrm>
      </p:grpSpPr>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6_Agenda">
    <p:bg>
      <p:bgPr>
        <a:solidFill>
          <a:srgbClr val="FFFFFF"/>
        </a:solidFill>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9" name="Shape 109"/>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7_Agenda">
    <p:bg>
      <p:bgPr>
        <a:solidFill>
          <a:srgbClr val="FFFFFF"/>
        </a:solidFill>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b="0" sz="1200">
                <a:uFillTx/>
              </a:defRPr>
            </a:pPr>
          </a:p>
        </p:txBody>
      </p:sp>
      <p:sp>
        <p:nvSpPr>
          <p:cNvPr id="120" name="Shape 1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FFFFFF"/>
        </a:solidFill>
      </p:bgPr>
    </p:bg>
    <p:spTree>
      <p:nvGrpSpPr>
        <p:cNvPr id="1" name=""/>
        <p:cNvGrpSpPr/>
        <p:nvPr/>
      </p:nvGrpSpPr>
      <p:grpSpPr>
        <a:xfrm>
          <a:off x="0" y="0"/>
          <a:ext cx="0" cy="0"/>
          <a:chOff x="0" y="0"/>
          <a:chExt cx="0" cy="0"/>
        </a:xfrm>
      </p:grpSpPr>
      <p:sp>
        <p:nvSpPr>
          <p:cNvPr id="127" name="Shape 127"/>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b="0" sz="4400">
                <a:solidFill>
                  <a:srgbClr val="000000"/>
                </a:solidFill>
                <a:uFillTx/>
                <a:latin typeface="Gill Sans"/>
                <a:ea typeface="Gill Sans"/>
                <a:cs typeface="Gill Sans"/>
                <a:sym typeface="Gill Sans"/>
              </a:defRPr>
            </a:lvl1pPr>
          </a:lstStyle>
          <a:p>
            <a:pPr/>
            <a:r>
              <a:t>Title Text</a:t>
            </a:r>
          </a:p>
        </p:txBody>
      </p:sp>
      <p:sp>
        <p:nvSpPr>
          <p:cNvPr id="128" name="Shape 128"/>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b="0" sz="1800">
                <a:solidFill>
                  <a:srgbClr val="000000"/>
                </a:solidFill>
                <a:uFillTx/>
                <a:latin typeface="Gill Sans"/>
                <a:ea typeface="Gill Sans"/>
                <a:cs typeface="Gill Sans"/>
                <a:sym typeface="Gill Sans"/>
              </a:defRPr>
            </a:lvl1pPr>
            <a:lvl2pPr marL="0" indent="0" algn="ctr">
              <a:lnSpc>
                <a:spcPct val="100000"/>
              </a:lnSpc>
              <a:buClrTx/>
              <a:buSzTx/>
              <a:buFontTx/>
              <a:buNone/>
              <a:defRPr b="0" sz="1800">
                <a:solidFill>
                  <a:srgbClr val="000000"/>
                </a:solidFill>
                <a:uFillTx/>
                <a:latin typeface="Gill Sans"/>
                <a:ea typeface="Gill Sans"/>
                <a:cs typeface="Gill Sans"/>
                <a:sym typeface="Gill Sans"/>
              </a:defRPr>
            </a:lvl2pPr>
            <a:lvl3pPr marL="0" indent="0" algn="ctr">
              <a:lnSpc>
                <a:spcPct val="100000"/>
              </a:lnSpc>
              <a:buClrTx/>
              <a:buSzTx/>
              <a:buFontTx/>
              <a:buNone/>
              <a:defRPr b="0" sz="1800">
                <a:solidFill>
                  <a:srgbClr val="000000"/>
                </a:solidFill>
                <a:uFillTx/>
                <a:latin typeface="Gill Sans"/>
                <a:ea typeface="Gill Sans"/>
                <a:cs typeface="Gill Sans"/>
                <a:sym typeface="Gill Sans"/>
              </a:defRPr>
            </a:lvl3pPr>
            <a:lvl4pPr marL="0" indent="0" algn="ctr">
              <a:lnSpc>
                <a:spcPct val="100000"/>
              </a:lnSpc>
              <a:buClrTx/>
              <a:buSzTx/>
              <a:buFontTx/>
              <a:buNone/>
              <a:defRPr b="0" sz="1800">
                <a:solidFill>
                  <a:srgbClr val="000000"/>
                </a:solidFill>
                <a:uFillTx/>
                <a:latin typeface="Gill Sans"/>
                <a:ea typeface="Gill Sans"/>
                <a:cs typeface="Gill Sans"/>
                <a:sym typeface="Gill Sans"/>
              </a:defRPr>
            </a:lvl4pPr>
            <a:lvl5pPr marL="0" indent="0" algn="ctr">
              <a:lnSpc>
                <a:spcPct val="100000"/>
              </a:lnSpc>
              <a:buClrTx/>
              <a:buSzTx/>
              <a:buFontTx/>
              <a:buNone/>
              <a:defRPr b="0" sz="1800">
                <a:solidFill>
                  <a:srgbClr val="000000"/>
                </a:solidFill>
                <a:uFillTx/>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b="0" sz="1200">
                <a:uFillTx/>
              </a:defRPr>
            </a:p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b="0" sz="1200">
                <a:uFillTx/>
              </a:defRPr>
            </a:pPr>
          </a:p>
        </p:txBody>
      </p:sp>
      <p:sp>
        <p:nvSpPr>
          <p:cNvPr id="138" name="Shape 138"/>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39" name="Shape 139"/>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latin typeface="News706 BT"/>
                <a:ea typeface="News706 BT"/>
                <a:cs typeface="News706 BT"/>
                <a:sym typeface="News706 BT"/>
              </a:defRPr>
            </a:lvl1pPr>
            <a:lvl2pPr marL="0" indent="329138" defTabSz="914400">
              <a:lnSpc>
                <a:spcPts val="2400"/>
              </a:lnSpc>
              <a:buClrTx/>
              <a:buSzTx/>
              <a:buNone/>
              <a:defRPr b="0" sz="2000">
                <a:solidFill>
                  <a:srgbClr val="000000"/>
                </a:solidFill>
                <a:uFillTx/>
                <a:latin typeface="News706 BT"/>
                <a:ea typeface="News706 BT"/>
                <a:cs typeface="News706 BT"/>
                <a:sym typeface="News706 BT"/>
              </a:defRPr>
            </a:lvl2pPr>
            <a:lvl3pPr marL="0" indent="658277" defTabSz="914400">
              <a:lnSpc>
                <a:spcPts val="2400"/>
              </a:lnSpc>
              <a:buClrTx/>
              <a:buSzTx/>
              <a:buNone/>
              <a:defRPr b="0" sz="2000">
                <a:solidFill>
                  <a:srgbClr val="000000"/>
                </a:solidFill>
                <a:uFillTx/>
                <a:latin typeface="News706 BT"/>
                <a:ea typeface="News706 BT"/>
                <a:cs typeface="News706 BT"/>
                <a:sym typeface="News706 BT"/>
              </a:defRPr>
            </a:lvl3pPr>
            <a:lvl4pPr marL="0" indent="987415" defTabSz="914400">
              <a:lnSpc>
                <a:spcPts val="2400"/>
              </a:lnSpc>
              <a:buClrTx/>
              <a:buSzTx/>
              <a:buNone/>
              <a:defRPr b="0" sz="2000">
                <a:solidFill>
                  <a:srgbClr val="000000"/>
                </a:solidFill>
                <a:uFillTx/>
                <a:latin typeface="News706 BT"/>
                <a:ea typeface="News706 BT"/>
                <a:cs typeface="News706 BT"/>
                <a:sym typeface="News706 BT"/>
              </a:defRPr>
            </a:lvl4pPr>
            <a:lvl5pPr marL="0" indent="1316552" defTabSz="914400">
              <a:lnSpc>
                <a:spcPts val="2400"/>
              </a:lnSpc>
              <a:buClrTx/>
              <a:buSzTx/>
              <a:buNone/>
              <a:defRPr b="0" sz="2000">
                <a:solidFill>
                  <a:srgbClr val="000000"/>
                </a:solidFill>
                <a:uFillTx/>
                <a:latin typeface="News706 BT"/>
                <a:ea typeface="News706 BT"/>
                <a:cs typeface="News706 BT"/>
                <a:sym typeface="News706 BT"/>
              </a:defRPr>
            </a:lvl5p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2_Title">
    <p:spTree>
      <p:nvGrpSpPr>
        <p:cNvPr id="1" name=""/>
        <p:cNvGrpSpPr/>
        <p:nvPr/>
      </p:nvGrpSpPr>
      <p:grpSpPr>
        <a:xfrm>
          <a:off x="0" y="0"/>
          <a:ext cx="0" cy="0"/>
          <a:chOff x="0" y="0"/>
          <a:chExt cx="0" cy="0"/>
        </a:xfrm>
      </p:grpSpPr>
      <p:sp>
        <p:nvSpPr>
          <p:cNvPr id="147" name="Shape 14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48" name="Shape 14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49" name="Shape 149"/>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Agenda">
    <p:bg>
      <p:bgPr>
        <a:solidFill>
          <a:srgbClr val="FFFFFF"/>
        </a:solidFill>
      </p:bgPr>
    </p:bg>
    <p:spTree>
      <p:nvGrpSpPr>
        <p:cNvPr id="1" name=""/>
        <p:cNvGrpSpPr/>
        <p:nvPr/>
      </p:nvGrpSpPr>
      <p:grpSpPr>
        <a:xfrm>
          <a:off x="0" y="0"/>
          <a:ext cx="0" cy="0"/>
          <a:chOff x="0" y="0"/>
          <a:chExt cx="0" cy="0"/>
        </a:xfrm>
      </p:grpSpPr>
      <p:sp>
        <p:nvSpPr>
          <p:cNvPr id="20" name="Shape 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Title">
    <p:spTree>
      <p:nvGrpSpPr>
        <p:cNvPr id="1" name=""/>
        <p:cNvGrpSpPr/>
        <p:nvPr/>
      </p:nvGrpSpPr>
      <p:grpSpPr>
        <a:xfrm>
          <a:off x="0" y="0"/>
          <a:ext cx="0" cy="0"/>
          <a:chOff x="0" y="0"/>
          <a:chExt cx="0" cy="0"/>
        </a:xfrm>
      </p:grpSpPr>
      <p:pic>
        <p:nvPicPr>
          <p:cNvPr id="27"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_Title">
    <p:spTree>
      <p:nvGrpSpPr>
        <p:cNvPr id="1" name=""/>
        <p:cNvGrpSpPr/>
        <p:nvPr/>
      </p:nvGrpSpPr>
      <p:grpSpPr>
        <a:xfrm>
          <a:off x="0" y="0"/>
          <a:ext cx="0" cy="0"/>
          <a:chOff x="0" y="0"/>
          <a:chExt cx="0" cy="0"/>
        </a:xfrm>
      </p:grpSpPr>
      <p:sp>
        <p:nvSpPr>
          <p:cNvPr id="35" name="Shape 35"/>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Agenda">
    <p:bg>
      <p:bgPr>
        <a:solidFill>
          <a:srgbClr val="FFFFFF"/>
        </a:solidFill>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 name="Shape 46"/>
          <p:cNvSpPr/>
          <p:nvPr>
            <p:ph type="sldNum" sz="quarter" idx="2"/>
          </p:nvPr>
        </p:nvSpPr>
        <p:spPr>
          <a:xfrm>
            <a:off x="8599785" y="514350"/>
            <a:ext cx="355005" cy="342901"/>
          </a:xfrm>
          <a:prstGeom prst="rect">
            <a:avLst/>
          </a:prstGeom>
        </p:spPr>
        <p:txBody>
          <a:bodyPr lIns="0" tIns="0" rIns="0" bIns="0" anchor="ctr"/>
          <a:lstStyle>
            <a:lvl1pPr>
              <a:defRPr>
                <a:latin typeface="+mn-lt"/>
                <a:ea typeface="+mn-ea"/>
                <a:cs typeface="+mn-cs"/>
                <a:sym typeface="Trebuchet MS"/>
              </a:defRPr>
            </a:lvl1pPr>
          </a:lstStyle>
          <a:p>
            <a:pPr/>
            <a:fld id="{86CB4B4D-7CA3-9044-876B-883B54F8677D}" type="slidenum"/>
          </a:p>
        </p:txBody>
      </p:sp>
      <p:sp>
        <p:nvSpPr>
          <p:cNvPr id="47" name="Shape 47"/>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pPr/>
            <a:r>
              <a:t>Title Text</a:t>
            </a:r>
          </a:p>
        </p:txBody>
      </p:sp>
      <p:sp>
        <p:nvSpPr>
          <p:cNvPr id="48" name="Shape 48"/>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2_Agenda">
    <p:bg>
      <p:bgPr>
        <a:solidFill>
          <a:srgbClr val="FFFFFF"/>
        </a:solidFill>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59" name="image.tiff"/>
          <p:cNvPicPr>
            <a:picLocks noChangeAspect="0"/>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3_Agenda">
    <p:bg>
      <p:bgPr>
        <a:solidFill>
          <a:srgbClr val="FFFFFF"/>
        </a:solidFill>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69" name="image.tiff"/>
          <p:cNvPicPr>
            <a:picLocks noChangeAspect="0"/>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2" name="Shape 72"/>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4_Agenda">
    <p:bg>
      <p:bgPr>
        <a:solidFill>
          <a:srgbClr val="FFFFFF"/>
        </a:solidFill>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81" name="image.tiff"/>
          <p:cNvPicPr>
            <a:picLocks noChangeAspect="0"/>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4" name="Shape 84"/>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5_Agenda">
    <p:bg>
      <p:bgPr>
        <a:solidFill>
          <a:srgbClr val="FFFFFF"/>
        </a:solidFill>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93" name="image.tiff"/>
          <p:cNvPicPr>
            <a:picLocks noChangeAspect="0"/>
          </p:cNvPicPr>
          <p:nvPr/>
        </p:nvPicPr>
        <p:blipFill>
          <a:blip r:embed="rId2">
            <a:extLst/>
          </a:blip>
          <a:srcRect l="0" t="2653" r="0"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 name="Shape 96"/>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 name="Shape 4"/>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Title Text</a:t>
            </a:r>
          </a:p>
        </p:txBody>
      </p:sp>
      <p:sp>
        <p:nvSpPr>
          <p:cNvPr id="5" name="Shape 5"/>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b="1" baseline="0" cap="none" i="0" spc="0" strike="noStrike" sz="2200" u="none">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pic>
        <p:nvPicPr>
          <p:cNvPr id="160"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161" name="Shape 161"/>
          <p:cNvSpPr/>
          <p:nvPr>
            <p:ph type="title" idx="4294967295"/>
          </p:nvPr>
        </p:nvSpPr>
        <p:spPr>
          <a:xfrm>
            <a:off x="412750" y="1144587"/>
            <a:ext cx="8469313" cy="2968626"/>
          </a:xfrm>
          <a:prstGeom prst="rect">
            <a:avLst/>
          </a:prstGeom>
        </p:spPr>
        <p:txBody>
          <a:bodyPr lIns="0" tIns="0" rIns="0" bIns="0"/>
          <a:lstStyle/>
          <a:p>
            <a:pPr>
              <a:lnSpc>
                <a:spcPct val="70000"/>
              </a:lnSpc>
              <a:defRPr sz="8200"/>
            </a:pPr>
            <a:r>
              <a:t>DATA SCIENCE</a:t>
            </a:r>
          </a:p>
          <a:p>
            <a:pPr>
              <a:lnSpc>
                <a:spcPct val="70000"/>
              </a:lnSpc>
              <a:defRPr sz="4100"/>
            </a:pPr>
            <a:r>
              <a:t>11 WEEK PART TIME COURSE</a:t>
            </a:r>
          </a:p>
          <a:p>
            <a:pPr>
              <a:lnSpc>
                <a:spcPct val="70000"/>
              </a:lnSpc>
              <a:defRPr sz="4100"/>
            </a:pPr>
          </a:p>
          <a:p>
            <a:pPr>
              <a:lnSpc>
                <a:spcPct val="70000"/>
              </a:lnSpc>
              <a:defRPr sz="4100"/>
            </a:pPr>
            <a:r>
              <a:t>Week 5 - Dimensionality Reduction</a:t>
            </a:r>
          </a:p>
          <a:p>
            <a:pPr>
              <a:lnSpc>
                <a:spcPct val="70000"/>
              </a:lnSpc>
              <a:defRPr sz="4100"/>
            </a:pPr>
            <a:r>
              <a:t>Wednesday 27th April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1" name="Shape 22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2" name="Shape 22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3" name="Shape 22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4" name="Shape 22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 name="Shape 225"/>
          <p:cNvSpPr/>
          <p:nvPr>
            <p:ph type="title"/>
          </p:nvPr>
        </p:nvSpPr>
        <p:spPr>
          <a:prstGeom prst="rect">
            <a:avLst/>
          </a:prstGeom>
        </p:spPr>
        <p:txBody>
          <a:bodyPr/>
          <a:lstStyle/>
          <a:p>
            <a:pPr/>
            <a:r>
              <a:t>PRINCIPAL COMPONENTS</a:t>
            </a:r>
          </a:p>
        </p:txBody>
      </p:sp>
      <p:sp>
        <p:nvSpPr>
          <p:cNvPr id="226" name="Shape 226"/>
          <p:cNvSpPr/>
          <p:nvPr>
            <p:ph type="body" idx="1"/>
          </p:nvPr>
        </p:nvSpPr>
        <p:spPr>
          <a:xfrm>
            <a:off x="468153" y="983297"/>
            <a:ext cx="8426769" cy="4218957"/>
          </a:xfrm>
          <a:prstGeom prst="rect">
            <a:avLst/>
          </a:prstGeom>
        </p:spPr>
        <p:txBody>
          <a:bodyPr/>
          <a:lstStyle/>
          <a:p>
            <a:pPr marL="0" indent="40640">
              <a:buSzTx/>
              <a:buNone/>
            </a:pPr>
            <a:r>
              <a:t>‘It finds a low-dimensional representation of a data set that contains as much as possible of the variation. The idea is that each of the n observations lives in p-dimensional space, but not all of these dimensions are equally interesting. PCA seeks a small number of dimensions that are as interesting as possible, where the concept of interesting is measured by the amount that the observations vary along each dimension. Each of the dimensions found by PCA is a linear combination of the p features.’ </a:t>
            </a:r>
          </a:p>
          <a:p>
            <a:pPr marL="0" indent="40640">
              <a:buSzTx/>
              <a:buNone/>
            </a:pPr>
          </a:p>
          <a:p>
            <a:pPr marL="0" indent="40640">
              <a:buSzTx/>
              <a:buNone/>
            </a:pPr>
            <a:r>
              <a:t>- </a:t>
            </a:r>
            <a:r>
              <a:rPr b="0"/>
              <a:t>Introduction to Statistical Learning</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8" name="pasted-image.png"/>
          <p:cNvPicPr>
            <a:picLocks noChangeAspect="1"/>
          </p:cNvPicPr>
          <p:nvPr/>
        </p:nvPicPr>
        <p:blipFill>
          <a:blip r:embed="rId2">
            <a:extLst/>
          </a:blip>
          <a:stretch>
            <a:fillRect/>
          </a:stretch>
        </p:blipFill>
        <p:spPr>
          <a:xfrm>
            <a:off x="1950370" y="163166"/>
            <a:ext cx="5462335" cy="4931468"/>
          </a:xfrm>
          <a:prstGeom prst="rect">
            <a:avLst/>
          </a:prstGeom>
          <a:ln w="25400"/>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pasted-image.png"/>
          <p:cNvPicPr>
            <a:picLocks noChangeAspect="1"/>
          </p:cNvPicPr>
          <p:nvPr/>
        </p:nvPicPr>
        <p:blipFill>
          <a:blip r:embed="rId2">
            <a:extLst/>
          </a:blip>
          <a:stretch>
            <a:fillRect/>
          </a:stretch>
        </p:blipFill>
        <p:spPr>
          <a:xfrm>
            <a:off x="1760463" y="484786"/>
            <a:ext cx="5842149" cy="4288228"/>
          </a:xfrm>
          <a:prstGeom prst="rect">
            <a:avLst/>
          </a:prstGeom>
          <a:ln w="25400"/>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2" name="pasted-image.png"/>
          <p:cNvPicPr>
            <a:picLocks noChangeAspect="1"/>
          </p:cNvPicPr>
          <p:nvPr/>
        </p:nvPicPr>
        <p:blipFill>
          <a:blip r:embed="rId2">
            <a:extLst/>
          </a:blip>
          <a:stretch>
            <a:fillRect/>
          </a:stretch>
        </p:blipFill>
        <p:spPr>
          <a:xfrm>
            <a:off x="2116137" y="1498600"/>
            <a:ext cx="5130801" cy="2260600"/>
          </a:xfrm>
          <a:prstGeom prst="rect">
            <a:avLst/>
          </a:prstGeom>
          <a:ln w="25400"/>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35" name="Shape 23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36" name="Shape 236"/>
          <p:cNvSpPr/>
          <p:nvPr>
            <p:ph type="title" idx="4294967295"/>
          </p:nvPr>
        </p:nvSpPr>
        <p:spPr>
          <a:xfrm>
            <a:off x="-2586038"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pPr/>
            <a:r>
              <a:t>LAB</a:t>
            </a:r>
          </a:p>
        </p:txBody>
      </p:sp>
      <p:sp>
        <p:nvSpPr>
          <p:cNvPr id="237" name="Shape 237"/>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pic>
        <p:nvPicPr>
          <p:cNvPr id="238" name="pasted-image.png"/>
          <p:cNvPicPr>
            <a:picLocks noChangeAspect="1"/>
          </p:cNvPicPr>
          <p:nvPr/>
        </p:nvPicPr>
        <p:blipFill>
          <a:blip r:embed="rId2">
            <a:extLst/>
          </a:blip>
          <a:stretch>
            <a:fillRect/>
          </a:stretch>
        </p:blipFill>
        <p:spPr>
          <a:xfrm>
            <a:off x="5666528" y="978956"/>
            <a:ext cx="2643969" cy="4066651"/>
          </a:xfrm>
          <a:prstGeom prst="rect">
            <a:avLst/>
          </a:prstGeom>
          <a:ln w="25400"/>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1" name="Shape 24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2" name="Shape 2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3" name="Shape 2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4" name="Shape 24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Shape 245"/>
          <p:cNvSpPr/>
          <p:nvPr>
            <p:ph type="title"/>
          </p:nvPr>
        </p:nvSpPr>
        <p:spPr>
          <a:prstGeom prst="rect">
            <a:avLst/>
          </a:prstGeom>
        </p:spPr>
        <p:txBody>
          <a:bodyPr/>
          <a:lstStyle/>
          <a:p>
            <a:pPr/>
            <a:r>
              <a:t>SYNCHING A FORK</a:t>
            </a:r>
          </a:p>
        </p:txBody>
      </p:sp>
      <p:sp>
        <p:nvSpPr>
          <p:cNvPr id="246" name="Shape 246"/>
          <p:cNvSpPr/>
          <p:nvPr/>
        </p:nvSpPr>
        <p:spPr>
          <a:xfrm>
            <a:off x="454024" y="1226372"/>
            <a:ext cx="8455027" cy="2734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latin typeface="Futura"/>
                <a:ea typeface="Futura"/>
                <a:cs typeface="Futura"/>
                <a:sym typeface="Futura"/>
              </a:defRPr>
            </a:pPr>
            <a:r>
              <a:t>git remote -v</a:t>
            </a:r>
          </a:p>
          <a:p>
            <a:pPr marR="65828" algn="l" defTabSz="914400">
              <a:lnSpc>
                <a:spcPts val="2400"/>
              </a:lnSpc>
              <a:spcBef>
                <a:spcPts val="700"/>
              </a:spcBef>
              <a:defRPr b="0" sz="2000">
                <a:latin typeface="Futura"/>
                <a:ea typeface="Futura"/>
                <a:cs typeface="Futura"/>
                <a:sym typeface="Futura"/>
              </a:defRPr>
            </a:pPr>
            <a:r>
              <a:t>git remote add upstream https://github.com/ihansel/SYD_DAT_3.git</a:t>
            </a:r>
          </a:p>
          <a:p>
            <a:pPr marR="65828" algn="l" defTabSz="914400">
              <a:lnSpc>
                <a:spcPts val="2400"/>
              </a:lnSpc>
              <a:spcBef>
                <a:spcPts val="700"/>
              </a:spcBef>
              <a:defRPr b="0" sz="2000">
                <a:latin typeface="Futura"/>
                <a:ea typeface="Futura"/>
                <a:cs typeface="Futura"/>
                <a:sym typeface="Futura"/>
              </a:defRPr>
            </a:pPr>
            <a:r>
              <a:t>git remote -v</a:t>
            </a:r>
          </a:p>
          <a:p>
            <a:pPr marR="65828" algn="l" defTabSz="914400">
              <a:lnSpc>
                <a:spcPts val="2400"/>
              </a:lnSpc>
              <a:spcBef>
                <a:spcPts val="700"/>
              </a:spcBef>
              <a:defRPr b="0" sz="2000">
                <a:latin typeface="Futura"/>
                <a:ea typeface="Futura"/>
                <a:cs typeface="Futura"/>
                <a:sym typeface="Futura"/>
              </a:defRPr>
            </a:pPr>
            <a:r>
              <a:t>git fetch upstream</a:t>
            </a:r>
          </a:p>
          <a:p>
            <a:pPr marR="65828" algn="l" defTabSz="914400">
              <a:lnSpc>
                <a:spcPts val="2400"/>
              </a:lnSpc>
              <a:spcBef>
                <a:spcPts val="700"/>
              </a:spcBef>
              <a:defRPr b="0" sz="2000">
                <a:latin typeface="Futura"/>
                <a:ea typeface="Futura"/>
                <a:cs typeface="Futura"/>
                <a:sym typeface="Futura"/>
              </a:defRPr>
            </a:pPr>
            <a:r>
              <a:t>git checkout master</a:t>
            </a:r>
          </a:p>
          <a:p>
            <a:pPr marR="65828" algn="l" defTabSz="914400">
              <a:lnSpc>
                <a:spcPts val="2400"/>
              </a:lnSpc>
              <a:spcBef>
                <a:spcPts val="700"/>
              </a:spcBef>
              <a:defRPr b="0" sz="2000">
                <a:latin typeface="Futura"/>
                <a:ea typeface="Futura"/>
                <a:cs typeface="Futura"/>
                <a:sym typeface="Futura"/>
              </a:defRPr>
            </a:pPr>
            <a:r>
              <a:t>git merge upstream/master</a:t>
            </a:r>
          </a:p>
          <a:p>
            <a:pPr marR="65828" algn="l" defTabSz="914400">
              <a:lnSpc>
                <a:spcPts val="2400"/>
              </a:lnSpc>
              <a:spcBef>
                <a:spcPts val="700"/>
              </a:spcBef>
              <a:defRPr b="0" sz="2000">
                <a:latin typeface="Futura"/>
                <a:ea typeface="Futura"/>
                <a:cs typeface="Futura"/>
                <a:sym typeface="Futura"/>
              </a:defRPr>
            </a:pPr>
            <a:r>
              <a:t>OR git reset --hard upstream/master</a:t>
            </a:r>
          </a:p>
        </p:txBody>
      </p:sp>
      <p:pic>
        <p:nvPicPr>
          <p:cNvPr id="247" name="pasted-image.png"/>
          <p:cNvPicPr>
            <a:picLocks noChangeAspect="1"/>
          </p:cNvPicPr>
          <p:nvPr/>
        </p:nvPicPr>
        <p:blipFill>
          <a:blip r:embed="rId2">
            <a:extLst/>
          </a:blip>
          <a:stretch>
            <a:fillRect/>
          </a:stretch>
        </p:blipFill>
        <p:spPr>
          <a:xfrm>
            <a:off x="1985804" y="4150357"/>
            <a:ext cx="2240977" cy="1243333"/>
          </a:xfrm>
          <a:prstGeom prst="rect">
            <a:avLst/>
          </a:prstGeom>
          <a:ln w="25400"/>
        </p:spPr>
      </p:pic>
      <p:pic>
        <p:nvPicPr>
          <p:cNvPr id="248" name="pasted-image.png"/>
          <p:cNvPicPr>
            <a:picLocks noChangeAspect="1"/>
          </p:cNvPicPr>
          <p:nvPr/>
        </p:nvPicPr>
        <p:blipFill>
          <a:blip r:embed="rId2">
            <a:extLst/>
          </a:blip>
          <a:stretch>
            <a:fillRect/>
          </a:stretch>
        </p:blipFill>
        <p:spPr>
          <a:xfrm>
            <a:off x="4249866" y="4150357"/>
            <a:ext cx="2240977" cy="1243333"/>
          </a:xfrm>
          <a:prstGeom prst="rect">
            <a:avLst/>
          </a:prstGeom>
          <a:ln w="25400"/>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51" name="Shape 251"/>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52" name="Shape 252"/>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p>
          <a:p>
            <a:pPr marL="199812" marR="27728" indent="-131444">
              <a:lnSpc>
                <a:spcPct val="120000"/>
              </a:lnSpc>
              <a:buSzPct val="69000"/>
              <a:buFont typeface="Lucida Grande"/>
              <a:defRPr sz="1800"/>
            </a:pPr>
            <a:r>
              <a:t>Real Problems</a:t>
            </a:r>
          </a:p>
          <a:p>
            <a:pPr marL="207115" marR="27728" indent="-138747">
              <a:lnSpc>
                <a:spcPct val="120000"/>
              </a:lnSpc>
              <a:buSzPct val="69000"/>
              <a:buFont typeface="Lucida Grande"/>
              <a:defRPr sz="1800"/>
            </a:pPr>
            <a:r>
              <a:rPr sz="1900"/>
              <a:t>Homework &amp; Readings</a:t>
            </a:r>
            <a:endParaRPr sz="1900"/>
          </a:p>
          <a:p>
            <a:pPr marL="207115" marR="27728" indent="-138747">
              <a:lnSpc>
                <a:spcPct val="120000"/>
              </a:lnSpc>
              <a:buSzPct val="69000"/>
              <a:buFont typeface="Lucida Grande"/>
              <a:defRPr sz="1800"/>
            </a:pPr>
            <a:r>
              <a:rPr sz="1900"/>
              <a:t>Project &amp; Hackday</a:t>
            </a:r>
            <a:endParaRPr sz="1900"/>
          </a:p>
          <a:p>
            <a:pPr marL="207115" marR="27728" indent="-138747">
              <a:lnSpc>
                <a:spcPct val="120000"/>
              </a:lnSpc>
              <a:buSzPct val="69000"/>
              <a:buFont typeface="Lucida Grande"/>
              <a:defRPr sz="1800"/>
            </a:pPr>
            <a:r>
              <a:rPr sz="1900"/>
              <a:t>(Another) Survey</a:t>
            </a:r>
          </a:p>
        </p:txBody>
      </p:sp>
      <p:sp>
        <p:nvSpPr>
          <p:cNvPr id="253" name="Shape 253"/>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6 Day 1</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56" name="Shape 25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57" name="Shape 257"/>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REAL PROBLEMS</a:t>
            </a:r>
          </a:p>
          <a:p>
            <a:pPr marL="27728" marR="27728">
              <a:lnSpc>
                <a:spcPct val="120000"/>
              </a:lnSpc>
              <a:defRPr sz="1800"/>
            </a:pPr>
          </a:p>
        </p:txBody>
      </p:sp>
      <p:sp>
        <p:nvSpPr>
          <p:cNvPr id="258" name="Shape 258"/>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6 Day 1</a:t>
            </a:r>
          </a:p>
        </p:txBody>
      </p:sp>
      <p:pic>
        <p:nvPicPr>
          <p:cNvPr id="259" name="pasted-image.png"/>
          <p:cNvPicPr>
            <a:picLocks noChangeAspect="1"/>
          </p:cNvPicPr>
          <p:nvPr/>
        </p:nvPicPr>
        <p:blipFill>
          <a:blip r:embed="rId2">
            <a:extLst/>
          </a:blip>
          <a:stretch>
            <a:fillRect/>
          </a:stretch>
        </p:blipFill>
        <p:spPr>
          <a:xfrm>
            <a:off x="1590867" y="2237596"/>
            <a:ext cx="2060191" cy="2918604"/>
          </a:xfrm>
          <a:prstGeom prst="rect">
            <a:avLst/>
          </a:prstGeom>
          <a:ln w="25400"/>
        </p:spPr>
      </p:pic>
      <p:pic>
        <p:nvPicPr>
          <p:cNvPr id="260" name="pasted-image.png"/>
          <p:cNvPicPr>
            <a:picLocks noChangeAspect="1"/>
          </p:cNvPicPr>
          <p:nvPr/>
        </p:nvPicPr>
        <p:blipFill>
          <a:blip r:embed="rId3">
            <a:extLst/>
          </a:blip>
          <a:stretch>
            <a:fillRect/>
          </a:stretch>
        </p:blipFill>
        <p:spPr>
          <a:xfrm>
            <a:off x="3650406" y="2237596"/>
            <a:ext cx="2060192" cy="2918604"/>
          </a:xfrm>
          <a:prstGeom prst="rect">
            <a:avLst/>
          </a:prstGeom>
          <a:ln w="25400"/>
        </p:spPr>
      </p:pic>
      <p:pic>
        <p:nvPicPr>
          <p:cNvPr id="261" name="pasted-image.png"/>
          <p:cNvPicPr>
            <a:picLocks noChangeAspect="1"/>
          </p:cNvPicPr>
          <p:nvPr/>
        </p:nvPicPr>
        <p:blipFill>
          <a:blip r:embed="rId4">
            <a:extLst/>
          </a:blip>
          <a:stretch>
            <a:fillRect/>
          </a:stretch>
        </p:blipFill>
        <p:spPr>
          <a:xfrm>
            <a:off x="5712017" y="2237596"/>
            <a:ext cx="2060191" cy="2918604"/>
          </a:xfrm>
          <a:prstGeom prst="rect">
            <a:avLst/>
          </a:prstGeom>
          <a:ln w="25400"/>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64" name="Shape 26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65" name="Shape 265"/>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b="0" sz="8800">
                <a:latin typeface="Chalkduster"/>
                <a:ea typeface="Chalkduster"/>
                <a:cs typeface="Chalkduster"/>
                <a:sym typeface="Chalkduster"/>
              </a:defRPr>
            </a:pPr>
            <a:r>
              <a:t>HOMEWORK</a:t>
            </a:r>
          </a:p>
          <a:p>
            <a:pPr marL="27728" marR="27728">
              <a:lnSpc>
                <a:spcPct val="120000"/>
              </a:lnSpc>
              <a:defRPr sz="1800"/>
            </a:pPr>
          </a:p>
          <a:p>
            <a:pPr marL="27728" marR="27728">
              <a:lnSpc>
                <a:spcPct val="120000"/>
              </a:lnSpc>
              <a:defRPr sz="1800"/>
            </a:pPr>
            <a:r>
              <a:t>Two Parts</a:t>
            </a:r>
            <a:endParaRPr sz="1900"/>
          </a:p>
          <a:p>
            <a:pPr marL="207115" marR="27728" indent="-138747">
              <a:lnSpc>
                <a:spcPct val="120000"/>
              </a:lnSpc>
              <a:buSzPct val="69000"/>
              <a:buFont typeface="Lucida Grande"/>
              <a:defRPr sz="1800"/>
            </a:pPr>
            <a:r>
              <a:rPr sz="1900"/>
              <a:t>Part 1: Pick one data science topic that interests you, could be an article, or how a Kaggle competition was won, or an article incorporating data journalism. Write a 5 minute presentation with 5 slides. You should explain, what was done, the motivation behind it, the results and what you can think of that would improve the project.</a:t>
            </a:r>
            <a:endParaRPr sz="1900"/>
          </a:p>
          <a:p>
            <a:pPr marL="207115" marR="27728" indent="-138747">
              <a:lnSpc>
                <a:spcPct val="120000"/>
              </a:lnSpc>
              <a:buSzPct val="69000"/>
              <a:buFont typeface="Lucida Grande"/>
              <a:defRPr sz="1800"/>
            </a:pPr>
            <a:r>
              <a:rPr sz="1900"/>
              <a:t>Part 2: Project work</a:t>
            </a:r>
          </a:p>
        </p:txBody>
      </p:sp>
      <p:sp>
        <p:nvSpPr>
          <p:cNvPr id="266" name="Shape 266"/>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6 Day 1</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69" name="Shape 26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70" name="Shape 270"/>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b="0" sz="8800">
                <a:latin typeface="Chalkduster"/>
                <a:ea typeface="Chalkduster"/>
                <a:cs typeface="Chalkduster"/>
                <a:sym typeface="Chalkduster"/>
              </a:defRPr>
            </a:pPr>
            <a:r>
              <a:t>Readings</a:t>
            </a:r>
          </a:p>
          <a:p>
            <a:pPr marL="27728" marR="27728">
              <a:lnSpc>
                <a:spcPct val="120000"/>
              </a:lnSpc>
              <a:defRPr sz="1800"/>
            </a:pPr>
          </a:p>
          <a:p>
            <a:pPr marL="27728" marR="27728">
              <a:lnSpc>
                <a:spcPct val="120000"/>
              </a:lnSpc>
              <a:defRPr sz="1800"/>
            </a:pPr>
            <a:r>
              <a:t>Read the following </a:t>
            </a:r>
            <a:endParaRPr sz="1900"/>
          </a:p>
          <a:p>
            <a:pPr marL="207115" marR="27728" indent="-138747">
              <a:lnSpc>
                <a:spcPct val="120000"/>
              </a:lnSpc>
              <a:buSzPct val="69000"/>
              <a:buFont typeface="Lucida Grande"/>
              <a:defRPr sz="1800"/>
            </a:pPr>
            <a:r>
              <a:rPr sz="1900"/>
              <a:t>Chapter 8 of Introduction to Statistical Learning, Tree Based Methods (30 pages)</a:t>
            </a:r>
          </a:p>
        </p:txBody>
      </p:sp>
      <p:sp>
        <p:nvSpPr>
          <p:cNvPr id="271" name="Shape 27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6 Day 1</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64" name="Shape 1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65" name="Shape 1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66" name="Shape 1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67" name="Shape 167"/>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Shape 168"/>
          <p:cNvSpPr/>
          <p:nvPr>
            <p:ph type="title"/>
          </p:nvPr>
        </p:nvSpPr>
        <p:spPr>
          <a:prstGeom prst="rect">
            <a:avLst/>
          </a:prstGeom>
        </p:spPr>
        <p:txBody>
          <a:bodyPr/>
          <a:lstStyle/>
          <a:p>
            <a:pPr/>
            <a:r>
              <a:t>AGENDA</a:t>
            </a:r>
          </a:p>
        </p:txBody>
      </p:sp>
      <p:sp>
        <p:nvSpPr>
          <p:cNvPr id="169" name="Shape 169"/>
          <p:cNvSpPr/>
          <p:nvPr>
            <p:ph type="body" idx="1"/>
          </p:nvPr>
        </p:nvSpPr>
        <p:spPr>
          <a:prstGeom prst="rect">
            <a:avLst/>
          </a:prstGeom>
        </p:spPr>
        <p:txBody>
          <a:bodyPr/>
          <a:lstStyle/>
          <a:p>
            <a:pPr marL="352777" indent="-352777">
              <a:buClrTx/>
              <a:buSzPct val="100000"/>
              <a:buFontTx/>
              <a:buAutoNum type="arabicPeriod" startAt="1"/>
            </a:pPr>
            <a:r>
              <a:t>What is Dimensionality Reduction?</a:t>
            </a:r>
          </a:p>
          <a:p>
            <a:pPr marL="352777" indent="-352777">
              <a:buClrTx/>
              <a:buSzPct val="100000"/>
              <a:buFontTx/>
              <a:buAutoNum type="arabicPeriod" startAt="1"/>
            </a:pPr>
            <a:r>
              <a:t>Why reduce dimensions?</a:t>
            </a:r>
          </a:p>
          <a:p>
            <a:pPr marL="352777" indent="-352777">
              <a:buClrTx/>
              <a:buSzPct val="100000"/>
              <a:buFontTx/>
              <a:buAutoNum type="arabicPeriod" startAt="1"/>
            </a:pPr>
            <a:r>
              <a:t>What is Principal Component Analysis?</a:t>
            </a:r>
          </a:p>
          <a:p>
            <a:pPr marL="352777" indent="-352777">
              <a:buClrTx/>
              <a:buSzPct val="100000"/>
              <a:buFontTx/>
              <a:buAutoNum type="arabicPeriod" startAt="1"/>
            </a:pPr>
            <a:r>
              <a:t>Lab</a:t>
            </a:r>
          </a:p>
          <a:p>
            <a:pPr marL="352777" indent="-352777">
              <a:buClrTx/>
              <a:buSzPct val="100000"/>
              <a:buFontTx/>
              <a:buAutoNum type="arabicPeriod" startAt="1"/>
            </a:pPr>
            <a:r>
              <a:t>Real World Example</a:t>
            </a:r>
          </a:p>
          <a:p>
            <a:pPr marL="352777" indent="-352777">
              <a:buClrTx/>
              <a:buSzPct val="100000"/>
              <a:buFontTx/>
              <a:buAutoNum type="arabicPeriod" startAt="1"/>
            </a:pPr>
            <a:r>
              <a:t>Discussion</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74" name="Shape 27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75" name="Shape 275"/>
          <p:cNvSpPr/>
          <p:nvPr>
            <p:ph type="title" idx="4294967295"/>
          </p:nvPr>
        </p:nvSpPr>
        <p:spPr>
          <a:xfrm>
            <a:off x="347662" y="1116012"/>
            <a:ext cx="8426451" cy="3894138"/>
          </a:xfrm>
          <a:prstGeom prst="rect">
            <a:avLst/>
          </a:prstGeom>
        </p:spPr>
        <p:txBody>
          <a:bodyPr lIns="38100" tIns="38100" rIns="38100" bIns="38100"/>
          <a:lstStyle/>
          <a:p>
            <a:pPr marL="27728" marR="27728">
              <a:lnSpc>
                <a:spcPct val="120000"/>
              </a:lnSpc>
              <a:defRPr sz="1800"/>
            </a:pPr>
            <a:r>
              <a:t>Project</a:t>
            </a:r>
            <a:endParaRPr sz="1900"/>
          </a:p>
          <a:p>
            <a:pPr marL="207115" marR="27728" indent="-138747">
              <a:lnSpc>
                <a:spcPct val="120000"/>
              </a:lnSpc>
              <a:buSzPct val="69000"/>
              <a:buFont typeface="Lucida Grande"/>
              <a:defRPr sz="1800"/>
            </a:pPr>
            <a:r>
              <a:rPr sz="1900"/>
              <a:t>I will be checking progress over the weekend and making some recommendations and asking questions.</a:t>
            </a:r>
            <a:endParaRPr sz="1900"/>
          </a:p>
          <a:p>
            <a:pPr marL="207115" marR="27728" indent="-138747">
              <a:lnSpc>
                <a:spcPct val="120000"/>
              </a:lnSpc>
              <a:buSzPct val="69000"/>
              <a:buFont typeface="Lucida Grande"/>
              <a:defRPr sz="1800"/>
            </a:pPr>
            <a:r>
              <a:rPr sz="1900"/>
              <a:t>Have most recent progress up on github by Saturday</a:t>
            </a:r>
            <a:endParaRPr sz="1900"/>
          </a:p>
          <a:p>
            <a:pPr marL="199812" marR="27728" indent="-131444">
              <a:lnSpc>
                <a:spcPct val="120000"/>
              </a:lnSpc>
              <a:buSzPct val="69000"/>
              <a:buFont typeface="Lucida Grande"/>
              <a:defRPr sz="1800"/>
            </a:pPr>
            <a:endParaRPr sz="1900"/>
          </a:p>
          <a:p>
            <a:pPr marL="27728" marR="27728">
              <a:lnSpc>
                <a:spcPct val="120000"/>
              </a:lnSpc>
              <a:defRPr sz="1800"/>
            </a:pPr>
            <a:r>
              <a:rPr sz="1900"/>
              <a:t>Hackday</a:t>
            </a:r>
            <a:endParaRPr sz="1900"/>
          </a:p>
          <a:p>
            <a:pPr marL="207115" marR="27728" indent="-138747">
              <a:lnSpc>
                <a:spcPct val="120000"/>
              </a:lnSpc>
              <a:buSzPct val="69000"/>
              <a:buFont typeface="Lucida Grande"/>
              <a:defRPr sz="1800"/>
            </a:pPr>
            <a:r>
              <a:rPr sz="1900"/>
              <a:t>Opportunity to work on project, cover any material you want to review, &amp; maybe a few bonus topics ?????</a:t>
            </a:r>
            <a:endParaRPr sz="1900"/>
          </a:p>
          <a:p>
            <a:pPr marL="207115" marR="27728" indent="-138747">
              <a:lnSpc>
                <a:spcPct val="120000"/>
              </a:lnSpc>
              <a:buSzPct val="69000"/>
              <a:buFont typeface="Lucida Grande"/>
              <a:defRPr sz="1800"/>
            </a:pPr>
            <a:r>
              <a:rPr sz="1900"/>
              <a:t>Who’s (really) keen ?</a:t>
            </a:r>
            <a:endParaRPr sz="1900"/>
          </a:p>
          <a:p>
            <a:pPr marL="207115" marR="27728" indent="-138747">
              <a:lnSpc>
                <a:spcPct val="120000"/>
              </a:lnSpc>
              <a:buSzPct val="69000"/>
              <a:buFont typeface="Lucida Grande"/>
              <a:defRPr sz="1800"/>
            </a:pPr>
            <a:r>
              <a:rPr sz="1900"/>
              <a:t>When suits everyone ?</a:t>
            </a:r>
            <a:endParaRPr sz="1900"/>
          </a:p>
          <a:p>
            <a:pPr marL="207115" marR="27728" indent="-138747">
              <a:lnSpc>
                <a:spcPct val="120000"/>
              </a:lnSpc>
              <a:buSzPct val="69000"/>
              <a:buFont typeface="Lucida Grande"/>
              <a:defRPr sz="1800"/>
            </a:pPr>
            <a:r>
              <a:rPr sz="1900"/>
              <a:t>Saturday 7th May 2016</a:t>
            </a:r>
          </a:p>
        </p:txBody>
      </p:sp>
      <p:sp>
        <p:nvSpPr>
          <p:cNvPr id="276" name="Shape 276"/>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6 Day 1</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9" name="Shape 2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0" name="Shape 2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1" name="Shape 2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2" name="Shape 2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3" name="Shape 283"/>
          <p:cNvSpPr/>
          <p:nvPr>
            <p:ph type="title"/>
          </p:nvPr>
        </p:nvSpPr>
        <p:spPr>
          <a:prstGeom prst="rect">
            <a:avLst/>
          </a:prstGeom>
        </p:spPr>
        <p:txBody>
          <a:bodyPr/>
          <a:lstStyle/>
          <a:p>
            <a:pPr/>
            <a:r>
              <a:t>CONTENT PHILOSOPHY</a:t>
            </a:r>
          </a:p>
        </p:txBody>
      </p:sp>
      <p:pic>
        <p:nvPicPr>
          <p:cNvPr id="284" name="pasted-image.png"/>
          <p:cNvPicPr>
            <a:picLocks noChangeAspect="1"/>
          </p:cNvPicPr>
          <p:nvPr/>
        </p:nvPicPr>
        <p:blipFill>
          <a:blip r:embed="rId2">
            <a:extLst/>
          </a:blip>
          <a:stretch>
            <a:fillRect/>
          </a:stretch>
        </p:blipFill>
        <p:spPr>
          <a:xfrm>
            <a:off x="1324962" y="960437"/>
            <a:ext cx="6713151" cy="4155321"/>
          </a:xfrm>
          <a:prstGeom prst="rect">
            <a:avLst/>
          </a:prstGeom>
          <a:ln w="25400"/>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72" name="Shape 17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73" name="Shape 173"/>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DIMENSIONALITY REDUCTION</a:t>
            </a:r>
          </a:p>
        </p:txBody>
      </p:sp>
      <p:sp>
        <p:nvSpPr>
          <p:cNvPr id="174" name="Shape 174"/>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7" name="Shape 1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8" name="Shape 1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9" name="Shape 1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180"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3" name="Shape 1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4" name="Shape 1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5" name="Shape 1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6" name="Shape 186"/>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Shape 187"/>
          <p:cNvSpPr/>
          <p:nvPr>
            <p:ph type="title"/>
          </p:nvPr>
        </p:nvSpPr>
        <p:spPr>
          <a:prstGeom prst="rect">
            <a:avLst/>
          </a:prstGeom>
        </p:spPr>
        <p:txBody>
          <a:bodyPr/>
          <a:lstStyle/>
          <a:p>
            <a:pPr/>
            <a:r>
              <a:t>DIMENSIONALITY REDUCTION</a:t>
            </a:r>
          </a:p>
        </p:txBody>
      </p:sp>
      <p:sp>
        <p:nvSpPr>
          <p:cNvPr id="188" name="Shape 188"/>
          <p:cNvSpPr/>
          <p:nvPr>
            <p:ph type="body" sz="half" idx="1"/>
          </p:nvPr>
        </p:nvSpPr>
        <p:spPr>
          <a:xfrm>
            <a:off x="468153" y="983297"/>
            <a:ext cx="4854513" cy="4030980"/>
          </a:xfrm>
          <a:prstGeom prst="rect">
            <a:avLst/>
          </a:prstGeom>
        </p:spPr>
        <p:txBody>
          <a:bodyPr/>
          <a:lstStyle/>
          <a:p>
            <a:pPr marL="0" indent="0">
              <a:buClrTx/>
              <a:buSzTx/>
              <a:buFontTx/>
              <a:buNone/>
            </a:pPr>
            <a:r>
              <a:t>A set of techniques for reducing the size (in terms of features,</a:t>
            </a:r>
          </a:p>
          <a:p>
            <a:pPr marL="0" indent="0">
              <a:buClrTx/>
              <a:buSzTx/>
              <a:buFontTx/>
              <a:buNone/>
            </a:pPr>
            <a:r>
              <a:t>records, and/or bytes) of the dataset under examination.</a:t>
            </a:r>
          </a:p>
          <a:p>
            <a:pPr marL="0" indent="0">
              <a:buClrTx/>
              <a:buSzTx/>
              <a:buFontTx/>
              <a:buNone/>
            </a:pPr>
          </a:p>
          <a:p>
            <a:pPr marL="0" indent="0">
              <a:buClrTx/>
              <a:buSzTx/>
              <a:buFontTx/>
              <a:buNone/>
            </a:pPr>
            <a:r>
              <a:t>In general, the idea is to regard the dataset as a matrix and to decompose the matrix into simpler, meaningful pieces.</a:t>
            </a:r>
          </a:p>
          <a:p>
            <a:pPr marL="0" indent="0">
              <a:buClrTx/>
              <a:buSzTx/>
              <a:buFontTx/>
              <a:buNone/>
            </a:pPr>
          </a:p>
        </p:txBody>
      </p:sp>
      <p:pic>
        <p:nvPicPr>
          <p:cNvPr id="189" name="pasted-image.png"/>
          <p:cNvPicPr>
            <a:picLocks noChangeAspect="1"/>
          </p:cNvPicPr>
          <p:nvPr/>
        </p:nvPicPr>
        <p:blipFill>
          <a:blip r:embed="rId2">
            <a:extLst/>
          </a:blip>
          <a:stretch>
            <a:fillRect/>
          </a:stretch>
        </p:blipFill>
        <p:spPr>
          <a:xfrm>
            <a:off x="6622110" y="1030287"/>
            <a:ext cx="2070101" cy="3937001"/>
          </a:xfrm>
          <a:prstGeom prst="rect">
            <a:avLst/>
          </a:prstGeom>
          <a:ln w="25400"/>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2" name="Shape 1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3" name="Shape 19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4" name="Shape 19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5" name="Shape 195"/>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Shape 196"/>
          <p:cNvSpPr/>
          <p:nvPr>
            <p:ph type="title"/>
          </p:nvPr>
        </p:nvSpPr>
        <p:spPr>
          <a:prstGeom prst="rect">
            <a:avLst/>
          </a:prstGeom>
        </p:spPr>
        <p:txBody>
          <a:bodyPr/>
          <a:lstStyle/>
          <a:p>
            <a:pPr/>
            <a:r>
              <a:t>DIMENSIONALITY REDUCTION - WHY?</a:t>
            </a:r>
          </a:p>
        </p:txBody>
      </p:sp>
      <p:sp>
        <p:nvSpPr>
          <p:cNvPr id="197" name="Shape 197"/>
          <p:cNvSpPr/>
          <p:nvPr>
            <p:ph type="body" idx="1"/>
          </p:nvPr>
        </p:nvSpPr>
        <p:spPr>
          <a:prstGeom prst="rect">
            <a:avLst/>
          </a:prstGeom>
        </p:spPr>
        <p:txBody>
          <a:bodyPr/>
          <a:lstStyle/>
          <a:p>
            <a:pPr/>
            <a:r>
              <a:t>The number of features in our dataset can be difficult to manage, or even misleading (eg, if the relationships are actually simpler than they appear).</a:t>
            </a:r>
          </a:p>
          <a:p>
            <a:pPr/>
          </a:p>
          <a:p>
            <a:pPr/>
            <a:r>
              <a:t>Ideally, we would like to eliminate redundancy and consolidate the number of variables we’re looking at.</a:t>
            </a:r>
          </a:p>
          <a:p>
            <a:pPr/>
          </a:p>
          <a:p>
            <a:pPr/>
            <a:r>
              <a:t>The complexity that comes with a large number of features is due in part to the curse of dimensionality.</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3" name="Shape 203"/>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Shape 204"/>
          <p:cNvSpPr/>
          <p:nvPr>
            <p:ph type="title"/>
          </p:nvPr>
        </p:nvSpPr>
        <p:spPr>
          <a:prstGeom prst="rect">
            <a:avLst/>
          </a:prstGeom>
        </p:spPr>
        <p:txBody>
          <a:bodyPr/>
          <a:lstStyle/>
          <a:p>
            <a:pPr/>
            <a:r>
              <a:t>CURSE OF DIMENSIONALITY</a:t>
            </a:r>
          </a:p>
        </p:txBody>
      </p:sp>
      <p:sp>
        <p:nvSpPr>
          <p:cNvPr id="205" name="Shape 205"/>
          <p:cNvSpPr/>
          <p:nvPr>
            <p:ph type="body" idx="1"/>
          </p:nvPr>
        </p:nvSpPr>
        <p:spPr>
          <a:prstGeom prst="rect">
            <a:avLst/>
          </a:prstGeom>
        </p:spPr>
        <p:txBody>
          <a:bodyPr/>
          <a:lstStyle/>
          <a:p>
            <a:pPr/>
            <a:r>
              <a:t>The complexity that comes with a large number of features is due in part to the curse of dimensionality.</a:t>
            </a:r>
          </a:p>
          <a:p>
            <a:pPr/>
          </a:p>
          <a:p>
            <a:pPr/>
            <a:r>
              <a:t>Namely, the sample size needed to accurately estimate a random variable taking values in a d-dimensional feature space grows exponentially with d (almost).</a:t>
            </a:r>
          </a:p>
          <a:p>
            <a:pPr/>
          </a:p>
          <a:p>
            <a:pPr/>
            <a:r>
              <a:t>(More precisely, the sample size grows exponentially with l ≤ d, the dimension of the manifold embedded in the feature space).</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1" name="Shape 21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 name="Shape 212"/>
          <p:cNvSpPr/>
          <p:nvPr>
            <p:ph type="title"/>
          </p:nvPr>
        </p:nvSpPr>
        <p:spPr>
          <a:prstGeom prst="rect">
            <a:avLst/>
          </a:prstGeom>
        </p:spPr>
        <p:txBody>
          <a:bodyPr/>
          <a:lstStyle/>
          <a:p>
            <a:pPr/>
            <a:r>
              <a:t>GOALS OF DIMENSIONALITY REDUCTION</a:t>
            </a:r>
          </a:p>
        </p:txBody>
      </p:sp>
      <p:sp>
        <p:nvSpPr>
          <p:cNvPr id="213" name="Shape 213"/>
          <p:cNvSpPr/>
          <p:nvPr>
            <p:ph type="body" idx="1"/>
          </p:nvPr>
        </p:nvSpPr>
        <p:spPr>
          <a:prstGeom prst="rect">
            <a:avLst/>
          </a:prstGeom>
        </p:spPr>
        <p:txBody>
          <a:bodyPr/>
          <a:lstStyle/>
          <a:p>
            <a:pPr/>
            <a:r>
              <a:t>We’d like to analyze the data using the most meaningful basis (or coordinates) possible.</a:t>
            </a:r>
          </a:p>
          <a:p>
            <a:pPr/>
          </a:p>
          <a:p>
            <a:pPr/>
            <a:r>
              <a:t>More precisely: given an n x d matrix X (encoding n observations of a d-dimensional random variable), we want to find a k-dimensional representation of X (k &lt; d) that captures the information in the original data, according to some criterion.</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16" name="Shape 216"/>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217" name="Shape 217"/>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PRINCIPAL COMPONENTS</a:t>
            </a:r>
          </a:p>
        </p:txBody>
      </p:sp>
      <p:sp>
        <p:nvSpPr>
          <p:cNvPr id="218" name="Shape 218"/>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